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342" r:id="rId3"/>
    <p:sldId id="357" r:id="rId4"/>
    <p:sldId id="360" r:id="rId5"/>
    <p:sldId id="410" r:id="rId6"/>
    <p:sldId id="375" r:id="rId7"/>
    <p:sldId id="398" r:id="rId8"/>
    <p:sldId id="407" r:id="rId9"/>
    <p:sldId id="396" r:id="rId10"/>
    <p:sldId id="399" r:id="rId11"/>
    <p:sldId id="408" r:id="rId12"/>
    <p:sldId id="388" r:id="rId13"/>
    <p:sldId id="390" r:id="rId14"/>
    <p:sldId id="409" r:id="rId15"/>
    <p:sldId id="368" r:id="rId16"/>
    <p:sldId id="400" r:id="rId17"/>
    <p:sldId id="401" r:id="rId18"/>
    <p:sldId id="402" r:id="rId19"/>
    <p:sldId id="403" r:id="rId20"/>
    <p:sldId id="404" r:id="rId21"/>
    <p:sldId id="406" r:id="rId22"/>
    <p:sldId id="358" r:id="rId23"/>
    <p:sldId id="411" r:id="rId24"/>
    <p:sldId id="341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224A7D"/>
    <a:srgbClr val="00FF00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80550" autoAdjust="0"/>
  </p:normalViewPr>
  <p:slideViewPr>
    <p:cSldViewPr snapToGrid="0">
      <p:cViewPr varScale="1">
        <p:scale>
          <a:sx n="92" d="100"/>
          <a:sy n="92" d="100"/>
        </p:scale>
        <p:origin x="11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99AB5-65EE-4BAD-A1C6-CE1AEEDE78F4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D4C2C-B2E8-48C4-9A1C-F85E2374B6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33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2518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703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https://blog.csdn.net/szchtx/article/details/7587999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252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98242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764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2607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75863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074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8267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568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948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65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119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450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730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glutMotionFunc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1072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7219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546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3805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1434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928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D3D21-EA33-4203-BE34-55D8A4400A9B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1ACB-66F3-489D-8BB6-9FDD0213A07A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7F0E336-246C-4B97-8F62-DAAFDFC83DD5}"/>
              </a:ext>
            </a:extLst>
          </p:cNvPr>
          <p:cNvCxnSpPr>
            <a:cxnSpLocks/>
          </p:cNvCxnSpPr>
          <p:nvPr userDrawn="1"/>
        </p:nvCxnSpPr>
        <p:spPr>
          <a:xfrm>
            <a:off x="3697356" y="3277319"/>
            <a:ext cx="47509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3857896" y="2353989"/>
            <a:ext cx="4397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lang="zh-CN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占位符 20"/>
          <p:cNvSpPr>
            <a:spLocks noGrp="1"/>
          </p:cNvSpPr>
          <p:nvPr>
            <p:ph type="body" sz="quarter" idx="15" hasCustomPrompt="1"/>
          </p:nvPr>
        </p:nvSpPr>
        <p:spPr>
          <a:xfrm>
            <a:off x="3942190" y="3539116"/>
            <a:ext cx="4229240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 dirty="0"/>
              <a:t>Speaker</a:t>
            </a:r>
            <a:endParaRPr lang="zh-CN" altLang="en-US" dirty="0"/>
          </a:p>
        </p:txBody>
      </p:sp>
      <p:sp>
        <p:nvSpPr>
          <p:cNvPr id="18" name="文本占位符 20"/>
          <p:cNvSpPr>
            <a:spLocks noGrp="1"/>
          </p:cNvSpPr>
          <p:nvPr>
            <p:ph type="body" sz="quarter" idx="16" hasCustomPrompt="1"/>
          </p:nvPr>
        </p:nvSpPr>
        <p:spPr>
          <a:xfrm>
            <a:off x="3319527" y="4018064"/>
            <a:ext cx="5474566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 dirty="0"/>
              <a:t>Contact</a:t>
            </a:r>
            <a:endParaRPr lang="zh-CN" altLang="en-US" dirty="0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10DA11-B97D-47BC-A77E-A8202C06F4D5}"/>
              </a:ext>
            </a:extLst>
          </p:cNvPr>
          <p:cNvCxnSpPr>
            <a:cxnSpLocks/>
          </p:cNvCxnSpPr>
          <p:nvPr userDrawn="1"/>
        </p:nvCxnSpPr>
        <p:spPr>
          <a:xfrm>
            <a:off x="1113183" y="546370"/>
            <a:ext cx="9899374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占位符 20">
            <a:extLst>
              <a:ext uri="{FF2B5EF4-FFF2-40B4-BE49-F238E27FC236}">
                <a16:creationId xmlns:a16="http://schemas.microsoft.com/office/drawing/2014/main" id="{610C3C1F-1423-43F8-8F37-AD0BBF5633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13183" y="181200"/>
            <a:ext cx="9899374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b="1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 dirty="0"/>
              <a:t>Main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9334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3606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8979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4546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695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486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571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759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025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FB4CB-BCA2-4E68-9E92-CDFFF06D9448}" type="datetimeFigureOut">
              <a:rPr lang="zh-CN" altLang="en-US" smtClean="0"/>
              <a:t>2023/4/20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3359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8" name="文本占位符 4">
            <a:extLst>
              <a:ext uri="{FF2B5EF4-FFF2-40B4-BE49-F238E27FC236}">
                <a16:creationId xmlns:a16="http://schemas.microsoft.com/office/drawing/2014/main" id="{250EEC88-E847-46BE-B2C7-F02F40B70C1F}"/>
              </a:ext>
            </a:extLst>
          </p:cNvPr>
          <p:cNvSpPr>
            <a:spLocks noGrp="1"/>
          </p:cNvSpPr>
          <p:nvPr/>
        </p:nvSpPr>
        <p:spPr>
          <a:xfrm>
            <a:off x="1215876" y="2590191"/>
            <a:ext cx="9775370" cy="36517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/>
              <a:t>计算机图形学实验</a:t>
            </a:r>
            <a:r>
              <a:rPr lang="en-US" altLang="zh-CN" sz="2400" dirty="0"/>
              <a:t>3</a:t>
            </a:r>
          </a:p>
          <a:p>
            <a:r>
              <a:rPr lang="zh-CN" altLang="en-US" sz="2400" b="1" dirty="0"/>
              <a:t>（</a:t>
            </a:r>
            <a:r>
              <a:rPr lang="en-US" altLang="zh-CN" sz="2400" dirty="0"/>
              <a:t>3D Model </a:t>
            </a:r>
            <a:r>
              <a:rPr lang="zh-CN" altLang="en-US" sz="2400" b="1" dirty="0"/>
              <a:t>显示）</a:t>
            </a:r>
            <a:endParaRPr lang="en-US" altLang="zh-CN" sz="2400" b="1" dirty="0"/>
          </a:p>
        </p:txBody>
      </p:sp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573491" y="1067356"/>
            <a:ext cx="110707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Graphics</a:t>
            </a:r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674" y="3807555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4608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4A4680-BECE-4315-A245-EB9B0268C84C}"/>
              </a:ext>
            </a:extLst>
          </p:cNvPr>
          <p:cNvSpPr txBox="1"/>
          <p:nvPr/>
        </p:nvSpPr>
        <p:spPr>
          <a:xfrm>
            <a:off x="1055685" y="1708648"/>
            <a:ext cx="9765552" cy="27959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如何绘制线框球体？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利用球的参数方程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如何让线框球体转起来？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如何保持线框球体不形变？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如何添加交互式相机控制？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697FC55-0D5A-445E-9BFA-99FD23001A90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整体思路</a:t>
            </a:r>
          </a:p>
        </p:txBody>
      </p:sp>
    </p:spTree>
    <p:extLst>
      <p:ext uri="{BB962C8B-B14F-4D97-AF65-F5344CB8AC3E}">
        <p14:creationId xmlns:p14="http://schemas.microsoft.com/office/powerpoint/2010/main" val="3695732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4A4680-BECE-4315-A245-EB9B0268C84C}"/>
              </a:ext>
            </a:extLst>
          </p:cNvPr>
          <p:cNvSpPr txBox="1"/>
          <p:nvPr/>
        </p:nvSpPr>
        <p:spPr>
          <a:xfrm>
            <a:off x="1055685" y="1708648"/>
            <a:ext cx="9765552" cy="3900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利用球的参数方程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= r 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θ)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r 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θ)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= r cos(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是球的半径，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是极角，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是方位角。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极角是从正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轴到点的线段与正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轴的夹角，范围从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π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方位角是从正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轴到点的线段与正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轴的夹角，范围从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2π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697FC55-0D5A-445E-9BFA-99FD23001A90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线框球体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F851930-3EB4-475C-9A5A-25B67B2AB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872" y="640140"/>
            <a:ext cx="4097488" cy="3352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190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CA13F53-980D-4A6B-A0B9-75B107F9A87F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纯色小人绘制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C232D3E-AD1B-4E70-9122-24EC012985C7}"/>
              </a:ext>
            </a:extLst>
          </p:cNvPr>
          <p:cNvSpPr txBox="1"/>
          <p:nvPr/>
        </p:nvSpPr>
        <p:spPr>
          <a:xfrm>
            <a:off x="1055685" y="1708648"/>
            <a:ext cx="9765552" cy="2236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cs typeface="Times New Roman" panose="02020603050405020304" pitchFamily="18" charset="0"/>
              </a:rPr>
              <a:t>阅读资料：</a:t>
            </a: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cs typeface="Times New Roman" panose="02020603050405020304" pitchFamily="18" charset="0"/>
              </a:rPr>
              <a:t>1</a:t>
            </a:r>
            <a:r>
              <a:rPr lang="zh-CN" altLang="en-US" sz="2400" kern="100" dirty="0">
                <a:cs typeface="Times New Roman" panose="02020603050405020304" pitchFamily="18" charset="0"/>
              </a:rPr>
              <a:t>）</a:t>
            </a:r>
            <a:r>
              <a:rPr lang="en-US" altLang="zh-CN" sz="2400" kern="100" dirty="0">
                <a:cs typeface="Times New Roman" panose="02020603050405020304" pitchFamily="18" charset="0"/>
              </a:rPr>
              <a:t>《OpenGL</a:t>
            </a:r>
            <a:r>
              <a:rPr lang="zh-CN" altLang="en-US" sz="2400" kern="100" dirty="0">
                <a:cs typeface="Times New Roman" panose="02020603050405020304" pitchFamily="18" charset="0"/>
              </a:rPr>
              <a:t>编程基础</a:t>
            </a:r>
            <a:r>
              <a:rPr lang="en-US" altLang="zh-CN" sz="2400" kern="100" dirty="0">
                <a:cs typeface="Times New Roman" panose="02020603050405020304" pitchFamily="18" charset="0"/>
              </a:rPr>
              <a:t>》</a:t>
            </a:r>
            <a:r>
              <a:rPr lang="zh-CN" altLang="en-US" sz="2400" kern="100" dirty="0">
                <a:cs typeface="Times New Roman" panose="02020603050405020304" pitchFamily="18" charset="0"/>
              </a:rPr>
              <a:t>第三版</a:t>
            </a:r>
            <a:r>
              <a:rPr lang="en-US" altLang="zh-CN" sz="2400" kern="100" dirty="0">
                <a:cs typeface="Times New Roman" panose="02020603050405020304" pitchFamily="18" charset="0"/>
              </a:rPr>
              <a:t>,</a:t>
            </a:r>
            <a:r>
              <a:rPr lang="zh-CN" altLang="en-US" sz="2400" kern="100" dirty="0">
                <a:cs typeface="Times New Roman" panose="02020603050405020304" pitchFamily="18" charset="0"/>
              </a:rPr>
              <a:t>第六章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       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学习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ply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文件格式，使用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C++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读入文件内容，将模型显示出来，要求将模型设置为纯色，并显示出来，类似下图效果（颜色不限）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E29EB6E-90D7-6FF0-3B94-3412CEA03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740" y="4047076"/>
            <a:ext cx="1859441" cy="267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690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CA13F53-980D-4A6B-A0B9-75B107F9A87F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光照小人绘制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C232D3E-AD1B-4E70-9122-24EC012985C7}"/>
              </a:ext>
            </a:extLst>
          </p:cNvPr>
          <p:cNvSpPr txBox="1"/>
          <p:nvPr/>
        </p:nvSpPr>
        <p:spPr>
          <a:xfrm>
            <a:off x="1055685" y="1708648"/>
            <a:ext cx="9765552" cy="1131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设置光照使小人显示出明暗效果，类似下图效果。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调整光源位置，使其围绕小人旋转，展示出动画效果。</a:t>
            </a:r>
            <a:endParaRPr lang="zh-C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38B480-48A9-6108-10A7-536D2FCC1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5686" y="3334470"/>
            <a:ext cx="2060627" cy="298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159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CA13F53-980D-4A6B-A0B9-75B107F9A87F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旋转立方体的明暗计算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C232D3E-AD1B-4E70-9122-24EC012985C7}"/>
              </a:ext>
            </a:extLst>
          </p:cNvPr>
          <p:cNvSpPr txBox="1"/>
          <p:nvPr/>
        </p:nvSpPr>
        <p:spPr>
          <a:xfrm>
            <a:off x="1055685" y="1708648"/>
            <a:ext cx="9765552" cy="3898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参考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《</a:t>
            </a:r>
            <a:r>
              <a:rPr lang="en-US" altLang="zh-CN" sz="2400" kern="100" dirty="0" err="1">
                <a:latin typeface="+mj-lt"/>
                <a:cs typeface="Times New Roman" panose="02020603050405020304" pitchFamily="18" charset="0"/>
              </a:rPr>
              <a:t>opengl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编程基础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》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第六章的程序，对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exp2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的旋转立方体程序进行修改，实现明暗计算 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用键盘实现材质的修改（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b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为黄铜材质，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n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为红色塑料材质，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m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为白色光亮材质，具体参数设置可参考参考书）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用键盘实现光源的修改（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o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为白色光，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p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为彩色光）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0" lvl="1" algn="just">
              <a:lnSpc>
                <a:spcPct val="150000"/>
              </a:lnSpc>
            </a:pP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0" lvl="1" algn="just">
              <a:lnSpc>
                <a:spcPct val="150000"/>
              </a:lnSpc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附加题：实现交互式明暗计算（用滑动条来调整光照和材质参数）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425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B66CDE2-FFAC-4D1B-887A-1ADA8983981F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/>
              <a:t>PLY</a:t>
            </a:r>
            <a:r>
              <a:rPr lang="zh-CN" altLang="en-US" sz="3200" dirty="0"/>
              <a:t>格式说明</a:t>
            </a:r>
            <a:endParaRPr lang="en-US" altLang="zh-CN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B890BE-192F-491E-93E0-0BA5EA1144C3}"/>
              </a:ext>
            </a:extLst>
          </p:cNvPr>
          <p:cNvSpPr txBox="1"/>
          <p:nvPr/>
        </p:nvSpPr>
        <p:spPr>
          <a:xfrm>
            <a:off x="1055685" y="1708648"/>
            <a:ext cx="10435589" cy="3900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一套三维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mesh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模型数据格式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通过诸如顶点、面等数据进行描述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典型的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PLY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文件结构：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头部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顶点列表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面片列表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（其他元素列表）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795506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B66CDE2-FFAC-4D1B-887A-1ADA8983981F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err="1"/>
              <a:t>Phong</a:t>
            </a:r>
            <a:r>
              <a:rPr lang="zh-CN" altLang="en-US" sz="3200" dirty="0"/>
              <a:t>光照模型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B890BE-192F-491E-93E0-0BA5EA1144C3}"/>
              </a:ext>
            </a:extLst>
          </p:cNvPr>
          <p:cNvSpPr txBox="1"/>
          <p:nvPr/>
        </p:nvSpPr>
        <p:spPr>
          <a:xfrm>
            <a:off x="1055685" y="1708648"/>
            <a:ext cx="10435589" cy="501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易于计算的近似光照模型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四类分量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漫反射 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Diffuse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镜面反射 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Specular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环境光 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Ambient</a:t>
            </a:r>
          </a:p>
          <a:p>
            <a:pPr algn="just">
              <a:lnSpc>
                <a:spcPct val="150000"/>
              </a:lnSpc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发射光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Emissive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四个向量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lvl="1" algn="just">
              <a:lnSpc>
                <a:spcPct val="150000"/>
              </a:lnSpc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	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入射光方向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，视点方向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，法线方向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，全反射方向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对于每个颜色分量，把所有光源贡献的值加在一起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37AF310-9532-4688-AA64-158E84C2FC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309" t="10012" b="4364"/>
          <a:stretch/>
        </p:blipFill>
        <p:spPr>
          <a:xfrm>
            <a:off x="7519525" y="2150917"/>
            <a:ext cx="3273920" cy="299843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502BA7B-9CA4-48C8-A634-4FD2F2A0C6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073" y="0"/>
            <a:ext cx="7245927" cy="198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764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B66CDE2-FFAC-4D1B-887A-1ADA8983981F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err="1"/>
              <a:t>Phong</a:t>
            </a:r>
            <a:r>
              <a:rPr lang="zh-CN" altLang="en-US" sz="3200" dirty="0"/>
              <a:t>光照模型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B890BE-192F-491E-93E0-0BA5EA1144C3}"/>
              </a:ext>
            </a:extLst>
          </p:cNvPr>
          <p:cNvSpPr txBox="1"/>
          <p:nvPr/>
        </p:nvSpPr>
        <p:spPr>
          <a:xfrm>
            <a:off x="1055685" y="1708648"/>
            <a:ext cx="10435589" cy="4457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开启光照计算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glEnable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(GL_LIGHTING);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开启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号光源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glEnable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(GL_LIGHT0);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定义光源的位置（齐次坐标）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GLfloat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position[] = { 0.5f, 0.0f, 0.5f, 1.0f };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设置光源的位置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glLightfv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(GL_LIGHT0, GL_POSITION, position);</a:t>
            </a:r>
          </a:p>
        </p:txBody>
      </p:sp>
    </p:spTree>
    <p:extLst>
      <p:ext uri="{BB962C8B-B14F-4D97-AF65-F5344CB8AC3E}">
        <p14:creationId xmlns:p14="http://schemas.microsoft.com/office/powerpoint/2010/main" val="1459022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B66CDE2-FFAC-4D1B-887A-1ADA8983981F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err="1"/>
              <a:t>Phong</a:t>
            </a:r>
            <a:r>
              <a:rPr lang="zh-CN" altLang="en-US" sz="3200" dirty="0"/>
              <a:t>漫反射</a:t>
            </a:r>
            <a:endParaRPr lang="en-US" altLang="zh-CN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B890BE-192F-491E-93E0-0BA5EA1144C3}"/>
              </a:ext>
            </a:extLst>
          </p:cNvPr>
          <p:cNvSpPr txBox="1"/>
          <p:nvPr/>
        </p:nvSpPr>
        <p:spPr>
          <a:xfrm>
            <a:off x="1055686" y="1708648"/>
            <a:ext cx="7641506" cy="44542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在漫反射条件下，反射光被均匀地散射到各个方向。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从不同角度观察，漫反射表面看起来是一样的，即不需考虑</a:t>
            </a: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但漫反射依赖于光源与表面法线之间的夹角。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反射光的比例正比于入射光的竖直分量，即反射光近似于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cos θ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=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• </a:t>
            </a: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漫反射光强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I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= K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• </a:t>
            </a: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)L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 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，其中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为漫反射材质的反射系数，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L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为入射光强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62A5D7-8F1F-417B-897C-B613C3412D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504" t="12975" b="15336"/>
          <a:stretch/>
        </p:blipFill>
        <p:spPr>
          <a:xfrm>
            <a:off x="9264098" y="2552419"/>
            <a:ext cx="2601652" cy="276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622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B66CDE2-FFAC-4D1B-887A-1ADA8983981F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err="1"/>
              <a:t>Phong</a:t>
            </a:r>
            <a:r>
              <a:rPr lang="zh-CN" altLang="en-US" sz="3200" dirty="0"/>
              <a:t>镜面反射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B890BE-192F-491E-93E0-0BA5EA1144C3}"/>
              </a:ext>
            </a:extLst>
          </p:cNvPr>
          <p:cNvSpPr txBox="1"/>
          <p:nvPr/>
        </p:nvSpPr>
        <p:spPr>
          <a:xfrm>
            <a:off x="1055685" y="1708648"/>
            <a:ext cx="10435589" cy="3349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镜面反射表面更加光滑，反射光集中在全反射方向</a:t>
            </a: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附近。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反射光非常集中，观察者看到的场景受到</a:t>
            </a: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与</a:t>
            </a: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之间夹角的影响。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利用辉度系数来描述反射光的集中程度（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shininess coefficient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）。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与</a:t>
            </a: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的夹角为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ф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，则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cos ф = </a:t>
            </a: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• </a:t>
            </a:r>
            <a:r>
              <a:rPr lang="en-US" altLang="zh-CN" sz="2400" b="1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镜面反射光强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I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近似于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cos</a:t>
            </a:r>
            <a:r>
              <a:rPr lang="en-US" altLang="zh-CN" sz="2400" kern="100" baseline="30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α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ф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，其中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为反射系数，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为入射光强，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α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为高光系数。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1E4F418-EA32-41B3-A264-047917B97D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928" b="54887"/>
          <a:stretch/>
        </p:blipFill>
        <p:spPr>
          <a:xfrm>
            <a:off x="4835251" y="4809223"/>
            <a:ext cx="2521497" cy="170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57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477E21-642D-4AAD-BE91-566069BD7AA1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/>
              <a:t>3D Model </a:t>
            </a:r>
            <a:r>
              <a:rPr lang="zh-CN" altLang="en-US" sz="3200" dirty="0"/>
              <a:t>显示</a:t>
            </a:r>
            <a:endParaRPr lang="en-US" altLang="zh-CN" sz="32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855C3AC-CECC-4258-849D-788E6F9F8610}"/>
              </a:ext>
            </a:extLst>
          </p:cNvPr>
          <p:cNvSpPr txBox="1"/>
          <p:nvPr/>
        </p:nvSpPr>
        <p:spPr>
          <a:xfrm>
            <a:off x="1055685" y="1708648"/>
            <a:ext cx="9765552" cy="5008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effectLst/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1.</a:t>
            </a:r>
            <a:r>
              <a:rPr lang="zh-CN" altLang="en-US" sz="2400" kern="100" dirty="0">
                <a:effectLst/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上节内容回顾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绘制</a:t>
            </a:r>
            <a:r>
              <a:rPr lang="en-US" altLang="zh-CN" sz="2400" kern="100" dirty="0" err="1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Sierpinski</a:t>
            </a: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镂垫程序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旋转的正方体</a:t>
            </a:r>
            <a:endParaRPr lang="en-US" altLang="zh-CN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线框球体的绘制</a:t>
            </a:r>
            <a:endParaRPr lang="zh-CN" altLang="en-US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</a:t>
            </a: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本次实验说明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纯色小人绘制</a:t>
            </a:r>
            <a:endParaRPr lang="en-US" altLang="zh-CN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光照小人绘制</a:t>
            </a:r>
            <a:endParaRPr lang="en-US" altLang="zh-CN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旋转立方体的明暗计算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effectLst/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</a:t>
            </a: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作业提交说明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9892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B66CDE2-FFAC-4D1B-887A-1ADA8983981F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err="1"/>
              <a:t>Phong</a:t>
            </a:r>
            <a:r>
              <a:rPr lang="zh-CN" altLang="en-US" sz="3200" dirty="0"/>
              <a:t>环境光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B890BE-192F-491E-93E0-0BA5EA1144C3}"/>
              </a:ext>
            </a:extLst>
          </p:cNvPr>
          <p:cNvSpPr txBox="1"/>
          <p:nvPr/>
        </p:nvSpPr>
        <p:spPr>
          <a:xfrm>
            <a:off x="1055685" y="1708648"/>
            <a:ext cx="10435589" cy="4457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由场景中光源与对象间的多次相互作用导致。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err="1"/>
              <a:t>Phong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模型假定光源为理想点光源，简单模拟环境光的方法是为场景中的每个点增添恒定数量的光照。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观察者所接收的光线与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4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个向量没有任何关系，只依赖于入射光的亮度及反射比率。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环境光的量与颜色依赖于光源的颜色和对象的材料属性。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环境光光强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I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= K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，其中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为反射系数，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</a:t>
            </a:r>
            <a:r>
              <a:rPr lang="en-US" altLang="zh-CN" sz="2400" kern="100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为环境光入射光强。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620635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B66CDE2-FFAC-4D1B-887A-1ADA8983981F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光源和材质属性设置</a:t>
            </a:r>
            <a:endParaRPr lang="en-US" altLang="zh-CN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B890BE-192F-491E-93E0-0BA5EA1144C3}"/>
              </a:ext>
            </a:extLst>
          </p:cNvPr>
          <p:cNvSpPr txBox="1"/>
          <p:nvPr/>
        </p:nvSpPr>
        <p:spPr>
          <a:xfrm>
            <a:off x="1055685" y="1708648"/>
            <a:ext cx="10435589" cy="501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设置光源的漫反射属性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GLfloat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light_diffuse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[ ] = {1.0,1.0 , 1.0, 1.0 };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glLightfv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(GL_LIGHT0,GL_DIFFUSE,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light_diffuse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};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设置材质的环境光和漫反射属性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glMaterialfv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(GL_FRONT_AND_BACK,GL_AMBIENT_AND_DIFFUSE,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mat_amb_diff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) ;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设置材质的高光反射属性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GLfloat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low_shininess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[ ] = { 5.0 }; 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glMaterialfv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GL_FRONT,GL_SHININESS,low_shininess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) ;</a:t>
            </a:r>
          </a:p>
        </p:txBody>
      </p:sp>
    </p:spTree>
    <p:extLst>
      <p:ext uri="{BB962C8B-B14F-4D97-AF65-F5344CB8AC3E}">
        <p14:creationId xmlns:p14="http://schemas.microsoft.com/office/powerpoint/2010/main" val="34264391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4A4680-BECE-4315-A245-EB9B0268C84C}"/>
              </a:ext>
            </a:extLst>
          </p:cNvPr>
          <p:cNvSpPr txBox="1"/>
          <p:nvPr/>
        </p:nvSpPr>
        <p:spPr>
          <a:xfrm>
            <a:off x="1055685" y="1708648"/>
            <a:ext cx="5937397" cy="44542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本次实验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个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</a:t>
            </a: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都需要提交</a:t>
            </a:r>
            <a:endParaRPr lang="en-US" altLang="zh-CN" sz="2400" kern="1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提交方式为：</a:t>
            </a: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将代码源文件、可执行文件、实验报告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放到一个文件夹中，文件夹命名格式为：学号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姓名，压缩后上传到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ftp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服务器中相应目录下（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上传作业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曾鸣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/2023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软工（或数媒）图形学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/exp3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每次实验作业的</a:t>
            </a: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提交截止日期为下一次实验课前一天晚上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5.3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697FC55-0D5A-445E-9BFA-99FD23001A90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作业提交说明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0206A24-4144-4EEB-A23F-F4D53B776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739" y="2300461"/>
            <a:ext cx="4292023" cy="273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16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5A90010-A110-4225-AD59-0E63FB8C9615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过往提交作业的主要问题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D72155E-D1B8-461C-8F69-FA26E93DC775}"/>
              </a:ext>
            </a:extLst>
          </p:cNvPr>
          <p:cNvSpPr txBox="1"/>
          <p:nvPr/>
        </p:nvSpPr>
        <p:spPr>
          <a:xfrm>
            <a:off x="1055685" y="1708648"/>
            <a:ext cx="9765552" cy="390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存在代码及实验报告高度雷同的情况。我们提倡同学们相互交流，但在交流过后，应该带上自己的理解进行编码。</a:t>
            </a:r>
            <a:endParaRPr lang="en-US" altLang="zh-CN" sz="2400" kern="1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提交的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文件不能运行。不能运行的主要原因都是缺少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dll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。要确保能够运行再进行提交，以免影响评分。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实验报告希望能够体现探索过程，而不是简单的截图。实验报告很大程度上体现了用心程度。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使用规定的编程环境进行编程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(C/C++ &amp;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freeglut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538068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7409DC88-AB3A-44FF-9775-932E36BB6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>
                <a:latin typeface="+mj-ea"/>
              </a:rPr>
              <a:t>计算机图形学实验</a:t>
            </a:r>
            <a:r>
              <a:rPr lang="en-US" altLang="zh-CN" dirty="0">
                <a:latin typeface="+mj-ea"/>
              </a:rPr>
              <a:t>3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75C395-3A29-41A4-8ED7-878DD354B6C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44948"/>
            <a:ext cx="12207123" cy="271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29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4A4680-BECE-4315-A245-EB9B0268C84C}"/>
              </a:ext>
            </a:extLst>
          </p:cNvPr>
          <p:cNvSpPr txBox="1"/>
          <p:nvPr/>
        </p:nvSpPr>
        <p:spPr>
          <a:xfrm>
            <a:off x="1055685" y="1708648"/>
            <a:ext cx="9765552" cy="3346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）理解并实现课本程序</a:t>
            </a: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）为不同三角形设置不同的颜色</a:t>
            </a: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）为这个镂垫生成动画：</a:t>
            </a: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①镂垫的颜色随时间不断变化。</a:t>
            </a: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②在①的基础上增加旋转效果。</a:t>
            </a: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③在②的基础上增加缩放效果。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697FC55-0D5A-445E-9BFA-99FD23001A90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绘制</a:t>
            </a:r>
            <a:r>
              <a:rPr lang="en-US" altLang="zh-CN" sz="3200" dirty="0" err="1"/>
              <a:t>Sierpinski</a:t>
            </a:r>
            <a:r>
              <a:rPr lang="zh-CN" altLang="en-US" sz="3200" dirty="0"/>
              <a:t>镂垫程序</a:t>
            </a:r>
          </a:p>
        </p:txBody>
      </p:sp>
      <p:pic>
        <p:nvPicPr>
          <p:cNvPr id="3" name="QQ录屏20230418200805">
            <a:hlinkClick r:id="" action="ppaction://media"/>
            <a:extLst>
              <a:ext uri="{FF2B5EF4-FFF2-40B4-BE49-F238E27FC236}">
                <a16:creationId xmlns:a16="http://schemas.microsoft.com/office/drawing/2014/main" id="{2180155D-6CDB-484B-A2A1-0FC17426A7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47389" y="1378198"/>
            <a:ext cx="4007135" cy="4007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18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4A4680-BECE-4315-A245-EB9B0268C84C}"/>
              </a:ext>
            </a:extLst>
          </p:cNvPr>
          <p:cNvSpPr txBox="1"/>
          <p:nvPr/>
        </p:nvSpPr>
        <p:spPr>
          <a:xfrm>
            <a:off x="1055685" y="1708648"/>
            <a:ext cx="9765552" cy="390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如何绘制镂垫？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求出三角形顶点与内部一点的中点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如何为不同三角形设置不同的颜色？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根据选择的顶点设置颜色或拆分成多个镂垫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如何让颜色随时间变化？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如何增加旋转效果？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glTransfer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如何增加缩放效果？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glScalef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697FC55-0D5A-445E-9BFA-99FD23001A90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整体思路</a:t>
            </a:r>
          </a:p>
        </p:txBody>
      </p:sp>
    </p:spTree>
    <p:extLst>
      <p:ext uri="{BB962C8B-B14F-4D97-AF65-F5344CB8AC3E}">
        <p14:creationId xmlns:p14="http://schemas.microsoft.com/office/powerpoint/2010/main" val="1859159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4A4680-BECE-4315-A245-EB9B0268C84C}"/>
              </a:ext>
            </a:extLst>
          </p:cNvPr>
          <p:cNvSpPr txBox="1"/>
          <p:nvPr/>
        </p:nvSpPr>
        <p:spPr>
          <a:xfrm>
            <a:off x="1055685" y="1708648"/>
            <a:ext cx="9765552" cy="1130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如何绘制镂垫？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求出三角形顶点与内部一点的中点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697FC55-0D5A-445E-9BFA-99FD23001A90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绘制镂垫</a:t>
            </a:r>
            <a:endParaRPr lang="zh-CN" altLang="en-US" sz="32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21FF42B-7980-43AC-AFE7-2BFC98866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8614" y="3121803"/>
            <a:ext cx="6039693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461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4A4680-BECE-4315-A245-EB9B0268C84C}"/>
              </a:ext>
            </a:extLst>
          </p:cNvPr>
          <p:cNvSpPr txBox="1"/>
          <p:nvPr/>
        </p:nvSpPr>
        <p:spPr>
          <a:xfrm>
            <a:off x="1055685" y="1708648"/>
            <a:ext cx="9765552" cy="3900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运行提供的示例程序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(exp2-2-1.cpp)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，对程序进行改写：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比较开启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不开启深度缓冲区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glEnable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(GL_DEPTH_TEST) 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的效果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理解深度缓冲区的作用、用法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让正方体自行旋转，而不是相机旋转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在正方体自行旋转的前提下，实现交互式的相机控制（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wasd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控制相机的前进后退左右移动，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qe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实现相机的升降，使用鼠标调整相机的朝向，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锁定相机的移动和旋转） 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697FC55-0D5A-445E-9BFA-99FD23001A90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旋转的正方体</a:t>
            </a:r>
          </a:p>
        </p:txBody>
      </p:sp>
    </p:spTree>
    <p:extLst>
      <p:ext uri="{BB962C8B-B14F-4D97-AF65-F5344CB8AC3E}">
        <p14:creationId xmlns:p14="http://schemas.microsoft.com/office/powerpoint/2010/main" val="3768322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4A4680-BECE-4315-A245-EB9B0268C84C}"/>
              </a:ext>
            </a:extLst>
          </p:cNvPr>
          <p:cNvSpPr txBox="1"/>
          <p:nvPr/>
        </p:nvSpPr>
        <p:spPr>
          <a:xfrm>
            <a:off x="1055685" y="1708648"/>
            <a:ext cx="9765552" cy="390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绘制正方体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如何让正方体转起来？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glRotatef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如何实现按键的交互式相机控制？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每次按键时改变相机的位置和观察点的位置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如何实现鼠标的交互式相机控制？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根据鼠标的位置改变相机的观察点的位置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697FC55-0D5A-445E-9BFA-99FD23001A90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整体思路</a:t>
            </a:r>
          </a:p>
        </p:txBody>
      </p:sp>
    </p:spTree>
    <p:extLst>
      <p:ext uri="{BB962C8B-B14F-4D97-AF65-F5344CB8AC3E}">
        <p14:creationId xmlns:p14="http://schemas.microsoft.com/office/powerpoint/2010/main" val="1764766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4A4680-BECE-4315-A245-EB9B0268C84C}"/>
              </a:ext>
            </a:extLst>
          </p:cNvPr>
          <p:cNvSpPr txBox="1"/>
          <p:nvPr/>
        </p:nvSpPr>
        <p:spPr>
          <a:xfrm>
            <a:off x="1055685" y="1708648"/>
            <a:ext cx="9765552" cy="501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键盘的交互式相机控制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gluLookAt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设置相机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当按下某键时，将相机的位置沿某一轴进行移动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为保证视角不变，将观察点的位置进行相应的移动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鼠标的交互式相机控制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glutPassiveMotionFunc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(mouse);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获取鼠标当前在窗口中的位置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计算鼠标当前位置与前一位置相比的变化量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根据变化量改变相机观察点的位置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也可以将变化量除以一个常数，减小相机的转动幅度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697FC55-0D5A-445E-9BFA-99FD23001A90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交互式相机控制</a:t>
            </a:r>
          </a:p>
        </p:txBody>
      </p:sp>
    </p:spTree>
    <p:extLst>
      <p:ext uri="{BB962C8B-B14F-4D97-AF65-F5344CB8AC3E}">
        <p14:creationId xmlns:p14="http://schemas.microsoft.com/office/powerpoint/2010/main" val="863125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E4A4680-BECE-4315-A245-EB9B0268C84C}"/>
              </a:ext>
            </a:extLst>
          </p:cNvPr>
          <p:cNvSpPr txBox="1"/>
          <p:nvPr/>
        </p:nvSpPr>
        <p:spPr>
          <a:xfrm>
            <a:off x="1055685" y="1708648"/>
            <a:ext cx="9765552" cy="2238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在不使用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glut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对象的情况下，绘制一个线框球体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添加动画效果，让球体绕球心旋转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添加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reshape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回调函数，使其不形变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添加交互式的相机控制（同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task2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697FC55-0D5A-445E-9BFA-99FD23001A90}"/>
              </a:ext>
            </a:extLst>
          </p:cNvPr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线框球体的绘制</a:t>
            </a:r>
          </a:p>
        </p:txBody>
      </p:sp>
    </p:spTree>
    <p:extLst>
      <p:ext uri="{BB962C8B-B14F-4D97-AF65-F5344CB8AC3E}">
        <p14:creationId xmlns:p14="http://schemas.microsoft.com/office/powerpoint/2010/main" val="3344458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18457</TotalTime>
  <Words>1473</Words>
  <Application>Microsoft Office PowerPoint</Application>
  <PresentationFormat>宽屏</PresentationFormat>
  <Paragraphs>170</Paragraphs>
  <Slides>24</Slides>
  <Notes>18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1" baseType="lpstr">
      <vt:lpstr>等线</vt:lpstr>
      <vt:lpstr>仿宋</vt:lpstr>
      <vt:lpstr>黑体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Face Alignment meets Reconstruction</dc:title>
  <dc:creator>Yinglin Zheng (FA Talent)</dc:creator>
  <cp:lastModifiedBy>王金泰</cp:lastModifiedBy>
  <cp:revision>1045</cp:revision>
  <dcterms:created xsi:type="dcterms:W3CDTF">2019-10-10T05:31:56Z</dcterms:created>
  <dcterms:modified xsi:type="dcterms:W3CDTF">2023-04-20T08:00:25Z</dcterms:modified>
</cp:coreProperties>
</file>

<file path=docProps/thumbnail.jpeg>
</file>